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71" r:id="rId4"/>
    <p:sldId id="259" r:id="rId5"/>
    <p:sldId id="260" r:id="rId6"/>
    <p:sldId id="266" r:id="rId7"/>
    <p:sldId id="264" r:id="rId8"/>
    <p:sldId id="269" r:id="rId9"/>
    <p:sldId id="267" r:id="rId10"/>
    <p:sldId id="270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51DFD-A64B-4E06-9581-655E5570BB9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76609-6D06-4322-90A6-2B2D05B9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0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6D891-5534-432C-AEB0-5BC3F6E85CCC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73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BC83-0897-4A48-9BB3-467DFC49DDCF}" type="datetime1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4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D6CF-539B-4220-B5C6-9345C25004B4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6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FAF57-58BD-4A0C-B331-43D4ACB23622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278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93A30-7051-4DFD-94AF-B9C1C9B19C39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45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66DA-5EF2-4400-A451-4D1FBC2B8A7B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325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2903A-8655-48B8-8FF3-FAD42C281DCB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1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3CA4A-8018-4AEA-B825-E82AD86EA9D2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92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7739D-E115-4ADF-AD60-52C02DD593C2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6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3C748-A541-4972-8F30-42542239BB0E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9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9382-F081-44E2-AF30-089808C0B8C1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0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CC87-548D-4064-8B78-1BA2B8F39C75}" type="datetime1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6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5C2A-0E45-44FD-B17E-6E7E3FBEB31A}" type="datetime1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3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4097E-B4C6-4B83-BD5D-7248C973C623}" type="datetime1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6E63-5128-4BAF-8D32-C28C1B981E5E}" type="datetime1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BEF2-7655-4DD7-BBAD-C3B3AC64094A}" type="datetime1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015-0BDA-4B1E-AA0C-F8F9E4376DD8}" type="datetime1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02EDED0-3588-44B2-8FEB-70C1350F9D79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FDB6FDD-2C30-435F-8B25-A6535C584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54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haelDipperstein/rle" TargetMode="External"/><Relationship Id="rId3" Type="http://schemas.openxmlformats.org/officeDocument/2006/relationships/hyperlink" Target="https://core.ac.uk/download/pdf/228547034.pdf" TargetMode="External"/><Relationship Id="rId7" Type="http://schemas.openxmlformats.org/officeDocument/2006/relationships/hyperlink" Target="https://www.csfieldguide.org.nz/en/chapters/coding-compression/run-length-encoding/" TargetMode="External"/><Relationship Id="rId2" Type="http://schemas.openxmlformats.org/officeDocument/2006/relationships/hyperlink" Target="http://csbruce.com/cbm/transactor/pdfs/trans_v7_i06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q-viper.github.io/2021/05/24/coding-run-length-encoding-in-python/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section.io/engineering-education/run-length-encoding-algorithm-in-pyth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hub.com/RazvaNGLS/Run_Length_Encoding_Decoding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7A6F52-E7BF-6C1C-8843-1029868FF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405" y="1491310"/>
            <a:ext cx="11191190" cy="128069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Run-length Encoding and decoding</a:t>
            </a:r>
            <a:br>
              <a:rPr lang="en-US" sz="4000" dirty="0"/>
            </a:br>
            <a:r>
              <a:rPr lang="en-US" sz="2800" dirty="0"/>
              <a:t>performance Analysis on big data files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EEF4-2E06-E482-01F5-43AAC432E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Student: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ro-RO" sz="1800" dirty="0">
                <a:solidFill>
                  <a:schemeClr val="tx2">
                    <a:lumMod val="75000"/>
                  </a:schemeClr>
                </a:solidFill>
              </a:rPr>
              <a:t>ă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zvan</a:t>
            </a:r>
            <a:r>
              <a:rPr lang="ro-RO" sz="1800" dirty="0">
                <a:solidFill>
                  <a:schemeClr val="tx2">
                    <a:lumMod val="75000"/>
                  </a:schemeClr>
                </a:solidFill>
              </a:rPr>
              <a:t>-Adrian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Negulescu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Coordinators: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ro-RO" sz="1800" dirty="0">
                <a:solidFill>
                  <a:schemeClr val="tx2">
                    <a:lumMod val="75000"/>
                  </a:schemeClr>
                </a:solidFill>
              </a:rPr>
              <a:t>ă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lin B</a:t>
            </a:r>
            <a:r>
              <a:rPr lang="ro-RO" sz="1800" dirty="0">
                <a:solidFill>
                  <a:schemeClr val="tx2">
                    <a:lumMod val="75000"/>
                  </a:schemeClr>
                </a:solidFill>
              </a:rPr>
              <a:t>î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ro-RO" sz="1800" dirty="0">
                <a:solidFill>
                  <a:schemeClr val="tx2">
                    <a:lumMod val="75000"/>
                  </a:schemeClr>
                </a:solidFill>
              </a:rPr>
              <a:t>ă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		Radu Hobincu		Gheorghe </a:t>
            </a:r>
            <a:r>
              <a:rPr lang="ro-RO" sz="1800" dirty="0">
                <a:solidFill>
                  <a:schemeClr val="tx2">
                    <a:lumMod val="75000"/>
                  </a:schemeClr>
                </a:solidFill>
              </a:rPr>
              <a:t>Ș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tefan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6CA8C5-6A13-638F-4770-611C5419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3" y="108392"/>
            <a:ext cx="954312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B85491-F5CE-B8FF-FAE0-F797BBDD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42" y="108392"/>
            <a:ext cx="1011967" cy="9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llow DCAE's (@dcae_etti) latest Tweets / Twitter">
            <a:extLst>
              <a:ext uri="{FF2B5EF4-FFF2-40B4-BE49-F238E27FC236}">
                <a16:creationId xmlns:a16="http://schemas.microsoft.com/office/drawing/2014/main" id="{BFE9AEDC-545A-0034-1B8E-EE68D47D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66" y="102270"/>
            <a:ext cx="958408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0ED9-8271-212E-E7B1-9264305A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571" y="6172199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1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597688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5BF96A-74D6-E62A-2356-4CF4A3F7CD25}"/>
              </a:ext>
            </a:extLst>
          </p:cNvPr>
          <p:cNvSpPr txBox="1"/>
          <p:nvPr/>
        </p:nvSpPr>
        <p:spPr>
          <a:xfrm>
            <a:off x="63500" y="102706"/>
            <a:ext cx="3650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Bibliography and resources</a:t>
            </a:r>
            <a:r>
              <a:rPr lang="en-US" sz="2000" b="1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896D0A-5EFD-4BE3-EEB2-977F2F0B7AAD}"/>
              </a:ext>
            </a:extLst>
          </p:cNvPr>
          <p:cNvSpPr txBox="1"/>
          <p:nvPr/>
        </p:nvSpPr>
        <p:spPr>
          <a:xfrm>
            <a:off x="971550" y="949797"/>
            <a:ext cx="1057948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Smile! You’re on RLE!</a:t>
            </a:r>
            <a:br>
              <a:rPr lang="en-US" dirty="0"/>
            </a:br>
            <a:r>
              <a:rPr lang="en-US" dirty="0"/>
              <a:t>Link: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http://csbruce.com/cbm/transactor/pdfs/trans_v7_i06.pdf</a:t>
            </a:r>
            <a:r>
              <a:rPr lang="en-US" dirty="0"/>
              <a:t> </a:t>
            </a:r>
          </a:p>
          <a:p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Between (RLE And Huffman) Algorithms for Lossless Data Compression, </a:t>
            </a:r>
          </a:p>
          <a:p>
            <a:r>
              <a:rPr lang="en-US" dirty="0"/>
              <a:t>		</a:t>
            </a:r>
            <a:r>
              <a:rPr lang="fi-FI" dirty="0"/>
              <a:t>Dr. AMIN MUBARK ALAMIN IBRAHIM</a:t>
            </a:r>
            <a:endParaRPr lang="en-US" dirty="0"/>
          </a:p>
          <a:p>
            <a:r>
              <a:rPr lang="en-US" dirty="0"/>
              <a:t>		Dr. MUSTAFA ELGILI MUSTAFA</a:t>
            </a:r>
          </a:p>
          <a:p>
            <a:r>
              <a:rPr lang="en-US" dirty="0"/>
              <a:t>		Link: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https://core.ac.uk/download/pdf/228547034.pdf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Length Encoding (RLE) Compression Algorithm in Python</a:t>
            </a:r>
          </a:p>
          <a:p>
            <a:r>
              <a:rPr lang="en-US" dirty="0"/>
              <a:t>		Terrence Aluda</a:t>
            </a:r>
          </a:p>
          <a:p>
            <a:r>
              <a:rPr lang="en-US" dirty="0"/>
              <a:t>		Link: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https://www.section.io/engineering-education/run-length-encoding-algorithm-in-python/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https://q-viper.github.io/2021/05/24/coding-run-length-encoding-in-python/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https://www.csfieldguide.org.nz/en/chapters/coding-compression/run-length-encoding/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https://github.com/MichaelDipperstein/rle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A3CEC-EF59-516B-DFB4-40314F8C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571" y="6182763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10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896D0A-5EFD-4BE3-EEB2-977F2F0B7AAD}"/>
              </a:ext>
            </a:extLst>
          </p:cNvPr>
          <p:cNvSpPr txBox="1"/>
          <p:nvPr/>
        </p:nvSpPr>
        <p:spPr>
          <a:xfrm>
            <a:off x="1020588" y="949796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A3CEC-EF59-516B-DFB4-40314F8C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755" y="6171737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11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EB10A4-B40D-3DEC-836D-0A2B2FA72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8351" r="4586" b="9472"/>
          <a:stretch/>
        </p:blipFill>
        <p:spPr bwMode="auto">
          <a:xfrm>
            <a:off x="2580665" y="2096122"/>
            <a:ext cx="6670694" cy="3883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6D95A64-95CA-F504-A15D-4573CCF5F7AC}"/>
              </a:ext>
            </a:extLst>
          </p:cNvPr>
          <p:cNvSpPr/>
          <p:nvPr/>
        </p:nvSpPr>
        <p:spPr>
          <a:xfrm>
            <a:off x="4009079" y="1211646"/>
            <a:ext cx="38138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166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BD20BD-B610-CC51-C008-DA411B79A999}"/>
              </a:ext>
            </a:extLst>
          </p:cNvPr>
          <p:cNvSpPr txBox="1"/>
          <p:nvPr/>
        </p:nvSpPr>
        <p:spPr>
          <a:xfrm>
            <a:off x="76692" y="74688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Introduction – What is Run-Length Encoding?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EB4F1-8BC7-0AF9-3F68-40304E2CF889}"/>
              </a:ext>
            </a:extLst>
          </p:cNvPr>
          <p:cNvSpPr txBox="1"/>
          <p:nvPr/>
        </p:nvSpPr>
        <p:spPr>
          <a:xfrm>
            <a:off x="391704" y="821486"/>
            <a:ext cx="105280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Run Length Encoding(RLE) is one of the oldest algorithms for data-compression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It compresses by looking at the data for repetitions of the same character in a row and stores the amount and the respective character as target-data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Unfortunately, it only compresses within strict and special cases. Outside of these cases, it increases the data-size, even doubles the size in worst cases compared to the original</a:t>
            </a:r>
            <a:r>
              <a:rPr lang="en-US" sz="1600" dirty="0"/>
              <a:t> input</a:t>
            </a: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Common formats for Run-Length </a:t>
            </a:r>
            <a:r>
              <a:rPr lang="en-US" sz="1600" dirty="0"/>
              <a:t>E</a:t>
            </a:r>
            <a:r>
              <a:rPr lang="en-US" sz="1600" b="0" i="0" dirty="0">
                <a:effectLst/>
              </a:rPr>
              <a:t>ncoded data include Truevision TGA, PackBits (by Apple used in MacPaint), PCX and ILBM. The International Telecommunication Union also describes a standard to encode run-length color for fax machines, known as T.45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Lucida Grande"/>
            </a:endParaRPr>
          </a:p>
        </p:txBody>
      </p:sp>
      <p:pic>
        <p:nvPicPr>
          <p:cNvPr id="3" name="Picture 2" descr="Graphical user interface, text, application">
            <a:extLst>
              <a:ext uri="{FF2B5EF4-FFF2-40B4-BE49-F238E27FC236}">
                <a16:creationId xmlns:a16="http://schemas.microsoft.com/office/drawing/2014/main" id="{AB7B3E38-18EE-9763-9AC7-9211BB998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15" y="2096122"/>
            <a:ext cx="5484178" cy="2077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63A9B-DD77-74A4-637A-F52A6FDA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571" y="6182763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2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38521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BD20BD-B610-CC51-C008-DA411B79A999}"/>
              </a:ext>
            </a:extLst>
          </p:cNvPr>
          <p:cNvSpPr txBox="1"/>
          <p:nvPr/>
        </p:nvSpPr>
        <p:spPr>
          <a:xfrm>
            <a:off x="64893" y="64893"/>
            <a:ext cx="6420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Introduction – How does the code works?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136640-9FF1-2921-69EF-FCEB1F8DD3A4}"/>
              </a:ext>
            </a:extLst>
          </p:cNvPr>
          <p:cNvSpPr/>
          <p:nvPr/>
        </p:nvSpPr>
        <p:spPr>
          <a:xfrm>
            <a:off x="1315557" y="802636"/>
            <a:ext cx="2622888" cy="111928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 DATA</a:t>
            </a:r>
          </a:p>
          <a:p>
            <a:pPr algn="ctr"/>
            <a:endParaRPr lang="en-US" sz="105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Matrix width (integer)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Matrix height (integer)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of different characters (integer)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used letters (char array)</a:t>
            </a:r>
          </a:p>
          <a:p>
            <a:endParaRPr lang="en-US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D8BBCA-6DA2-D6C7-B861-CF2A7ED71C25}"/>
              </a:ext>
            </a:extLst>
          </p:cNvPr>
          <p:cNvSpPr/>
          <p:nvPr/>
        </p:nvSpPr>
        <p:spPr>
          <a:xfrm>
            <a:off x="6225309" y="870231"/>
            <a:ext cx="5638780" cy="99406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 RANDOM INPUT DATA TO BE ENCODED</a:t>
            </a:r>
          </a:p>
          <a:p>
            <a:pPr algn="ctr"/>
            <a:endParaRPr lang="en-US" sz="105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 a random matrix (Matrix width * Matrix height values), that will be used as input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Save the input data in a text file (input_data.txt)</a:t>
            </a:r>
          </a:p>
          <a:p>
            <a:endParaRPr lang="en-US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89B54F-7D56-8272-4FB4-12652B556BF2}"/>
              </a:ext>
            </a:extLst>
          </p:cNvPr>
          <p:cNvSpPr/>
          <p:nvPr/>
        </p:nvSpPr>
        <p:spPr>
          <a:xfrm>
            <a:off x="6809237" y="2929855"/>
            <a:ext cx="4529750" cy="918916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RLE ENCODING</a:t>
            </a:r>
          </a:p>
          <a:p>
            <a:pPr algn="ctr"/>
            <a:endParaRPr lang="en-US" sz="9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 looks at the data for repetitions of the same character in a row and stores the number of repetitions and the respective character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Write the encoded data in a text file (encoded_data.txt)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3CC6150-788E-2553-F32C-909872D629D1}"/>
              </a:ext>
            </a:extLst>
          </p:cNvPr>
          <p:cNvSpPr/>
          <p:nvPr/>
        </p:nvSpPr>
        <p:spPr>
          <a:xfrm>
            <a:off x="4534347" y="1068098"/>
            <a:ext cx="1162011" cy="5883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41E58A-4470-B05F-1676-3B5E36A51CE4}"/>
              </a:ext>
            </a:extLst>
          </p:cNvPr>
          <p:cNvSpPr/>
          <p:nvPr/>
        </p:nvSpPr>
        <p:spPr>
          <a:xfrm rot="5400000">
            <a:off x="8698526" y="2219502"/>
            <a:ext cx="751173" cy="38898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96453C-A2C9-5FF8-CAD2-8ECFC04CE01B}"/>
              </a:ext>
            </a:extLst>
          </p:cNvPr>
          <p:cNvSpPr/>
          <p:nvPr/>
        </p:nvSpPr>
        <p:spPr>
          <a:xfrm>
            <a:off x="809175" y="2827168"/>
            <a:ext cx="4008920" cy="1198351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RLE DECODING</a:t>
            </a:r>
          </a:p>
          <a:p>
            <a:pPr algn="ctr"/>
            <a:endParaRPr lang="en-US" sz="105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 that extracts the characters from the encoded file (encoded_data.txt) and save them in a char array.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Transform an array of consecutive char digits (‘1’,’2’,’3’) in an integer number (123)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Write the decoded data in a text file (decoded_data.txt)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5B7E438-7D92-BC1B-92E1-82E5C1F93B04}"/>
              </a:ext>
            </a:extLst>
          </p:cNvPr>
          <p:cNvSpPr/>
          <p:nvPr/>
        </p:nvSpPr>
        <p:spPr>
          <a:xfrm rot="10800000">
            <a:off x="5274733" y="3184027"/>
            <a:ext cx="1162011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78197D-46EA-1896-0C2E-B0483BE487EB}"/>
              </a:ext>
            </a:extLst>
          </p:cNvPr>
          <p:cNvSpPr/>
          <p:nvPr/>
        </p:nvSpPr>
        <p:spPr>
          <a:xfrm>
            <a:off x="3831125" y="5069503"/>
            <a:ext cx="4529749" cy="142093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PERFORMANCE ANALISYS</a:t>
            </a:r>
          </a:p>
          <a:p>
            <a:pPr algn="ctr"/>
            <a:endParaRPr lang="en-US" sz="9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Check the execution time of encoding and decoding for unoptimized and optimized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Check the size of input data, encoded data and decoded data</a:t>
            </a:r>
            <a:endParaRPr lang="en-US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F37AC34-48B6-1E23-4047-075F304ED70D}"/>
              </a:ext>
            </a:extLst>
          </p:cNvPr>
          <p:cNvSpPr/>
          <p:nvPr/>
        </p:nvSpPr>
        <p:spPr>
          <a:xfrm rot="19253582">
            <a:off x="6532505" y="4272677"/>
            <a:ext cx="1162011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744F31-CF7D-B587-FC39-C1DB527CE7D1}"/>
              </a:ext>
            </a:extLst>
          </p:cNvPr>
          <p:cNvSpPr/>
          <p:nvPr/>
        </p:nvSpPr>
        <p:spPr>
          <a:xfrm rot="12905454">
            <a:off x="4438258" y="4320841"/>
            <a:ext cx="118065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1078008-BEA8-08BA-5ECA-3C00CC4D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571" y="6155472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3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17105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5BF96A-74D6-E62A-2356-4CF4A3F7CD25}"/>
              </a:ext>
            </a:extLst>
          </p:cNvPr>
          <p:cNvSpPr txBox="1"/>
          <p:nvPr/>
        </p:nvSpPr>
        <p:spPr>
          <a:xfrm>
            <a:off x="0" y="8388"/>
            <a:ext cx="910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Results: </a:t>
            </a:r>
            <a:r>
              <a:rPr lang="en-US" sz="2000" b="1" dirty="0">
                <a:solidFill>
                  <a:schemeClr val="accent6"/>
                </a:solidFill>
              </a:rPr>
              <a:t>No optimizations –o </a:t>
            </a:r>
            <a:r>
              <a:rPr lang="en-US" sz="2000" b="1" dirty="0"/>
              <a:t>VS </a:t>
            </a:r>
            <a:r>
              <a:rPr lang="en-US" sz="2000" b="1" dirty="0">
                <a:solidFill>
                  <a:srgbClr val="00B050"/>
                </a:solidFill>
              </a:rPr>
              <a:t>-O3 + OpenMP</a:t>
            </a:r>
            <a:r>
              <a:rPr lang="en-US" sz="2000" b="1" dirty="0"/>
              <a:t> (makefile - console view)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C2E43-CBC3-1991-653C-8314AD5E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783" y="490421"/>
            <a:ext cx="3024114" cy="3031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D67B21-11CE-E56C-D14E-2B67DA80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215" y="470932"/>
            <a:ext cx="3096818" cy="30312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49665F-ED23-16BB-3FBA-F253C5709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400" y="3590917"/>
            <a:ext cx="2858993" cy="30312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B2C01C-5367-F49F-E8EE-91F3D0FEB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921" y="483582"/>
            <a:ext cx="3024115" cy="3044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798FC2-CECD-F152-A46D-F6A8100F9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855" y="3590916"/>
            <a:ext cx="2849552" cy="3031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7CE17F-6CEF-C0F2-2825-1BA430BBF06E}"/>
              </a:ext>
            </a:extLst>
          </p:cNvPr>
          <p:cNvSpPr txBox="1"/>
          <p:nvPr/>
        </p:nvSpPr>
        <p:spPr>
          <a:xfrm>
            <a:off x="284928" y="4543490"/>
            <a:ext cx="238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Hardware</a:t>
            </a:r>
          </a:p>
          <a:p>
            <a:pPr algn="ctr"/>
            <a:r>
              <a:rPr lang="en-US" b="1" dirty="0"/>
              <a:t>AMD Ryzen 7 5800H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80574-0C85-82AC-4A8B-6560F662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571" y="6172199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4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415974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608646-EC07-024D-BF72-F6FEFE59C787}"/>
              </a:ext>
            </a:extLst>
          </p:cNvPr>
          <p:cNvSpPr txBox="1"/>
          <p:nvPr/>
        </p:nvSpPr>
        <p:spPr>
          <a:xfrm>
            <a:off x="-38235" y="-14409"/>
            <a:ext cx="731001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Results: </a:t>
            </a:r>
            <a:r>
              <a:rPr lang="en-US" sz="2000" b="1" dirty="0">
                <a:solidFill>
                  <a:schemeClr val="accent6"/>
                </a:solidFill>
              </a:rPr>
              <a:t>No optimizations –o </a:t>
            </a:r>
            <a:r>
              <a:rPr lang="en-US" sz="2000" b="1" dirty="0"/>
              <a:t>VS </a:t>
            </a:r>
            <a:r>
              <a:rPr lang="en-US" sz="2000" b="1" dirty="0">
                <a:solidFill>
                  <a:srgbClr val="00B050"/>
                </a:solidFill>
              </a:rPr>
              <a:t>-O3 + OpenMP</a:t>
            </a:r>
            <a:r>
              <a:rPr lang="en-US" sz="2000" b="1" dirty="0"/>
              <a:t> (Summary)</a:t>
            </a:r>
          </a:p>
          <a:p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0797C8C-5D26-6E87-99FF-D4A0CE3C7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902494"/>
              </p:ext>
            </p:extLst>
          </p:nvPr>
        </p:nvGraphicFramePr>
        <p:xfrm>
          <a:off x="805735" y="1021980"/>
          <a:ext cx="10851390" cy="44369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55">
                  <a:extLst>
                    <a:ext uri="{9D8B030D-6E8A-4147-A177-3AD203B41FA5}">
                      <a16:colId xmlns:a16="http://schemas.microsoft.com/office/drawing/2014/main" val="2285844420"/>
                    </a:ext>
                  </a:extLst>
                </a:gridCol>
                <a:gridCol w="1263208">
                  <a:extLst>
                    <a:ext uri="{9D8B030D-6E8A-4147-A177-3AD203B41FA5}">
                      <a16:colId xmlns:a16="http://schemas.microsoft.com/office/drawing/2014/main" val="3162560352"/>
                    </a:ext>
                  </a:extLst>
                </a:gridCol>
                <a:gridCol w="1188535">
                  <a:extLst>
                    <a:ext uri="{9D8B030D-6E8A-4147-A177-3AD203B41FA5}">
                      <a16:colId xmlns:a16="http://schemas.microsoft.com/office/drawing/2014/main" val="2086443442"/>
                    </a:ext>
                  </a:extLst>
                </a:gridCol>
                <a:gridCol w="1163645">
                  <a:extLst>
                    <a:ext uri="{9D8B030D-6E8A-4147-A177-3AD203B41FA5}">
                      <a16:colId xmlns:a16="http://schemas.microsoft.com/office/drawing/2014/main" val="4000018369"/>
                    </a:ext>
                  </a:extLst>
                </a:gridCol>
                <a:gridCol w="1008078">
                  <a:extLst>
                    <a:ext uri="{9D8B030D-6E8A-4147-A177-3AD203B41FA5}">
                      <a16:colId xmlns:a16="http://schemas.microsoft.com/office/drawing/2014/main" val="230065295"/>
                    </a:ext>
                  </a:extLst>
                </a:gridCol>
                <a:gridCol w="976964">
                  <a:extLst>
                    <a:ext uri="{9D8B030D-6E8A-4147-A177-3AD203B41FA5}">
                      <a16:colId xmlns:a16="http://schemas.microsoft.com/office/drawing/2014/main" val="1886834959"/>
                    </a:ext>
                  </a:extLst>
                </a:gridCol>
                <a:gridCol w="995631">
                  <a:extLst>
                    <a:ext uri="{9D8B030D-6E8A-4147-A177-3AD203B41FA5}">
                      <a16:colId xmlns:a16="http://schemas.microsoft.com/office/drawing/2014/main" val="3689831209"/>
                    </a:ext>
                  </a:extLst>
                </a:gridCol>
                <a:gridCol w="883625">
                  <a:extLst>
                    <a:ext uri="{9D8B030D-6E8A-4147-A177-3AD203B41FA5}">
                      <a16:colId xmlns:a16="http://schemas.microsoft.com/office/drawing/2014/main" val="3687062279"/>
                    </a:ext>
                  </a:extLst>
                </a:gridCol>
                <a:gridCol w="726258">
                  <a:extLst>
                    <a:ext uri="{9D8B030D-6E8A-4147-A177-3AD203B41FA5}">
                      <a16:colId xmlns:a16="http://schemas.microsoft.com/office/drawing/2014/main" val="1097030706"/>
                    </a:ext>
                  </a:extLst>
                </a:gridCol>
                <a:gridCol w="854292">
                  <a:extLst>
                    <a:ext uri="{9D8B030D-6E8A-4147-A177-3AD203B41FA5}">
                      <a16:colId xmlns:a16="http://schemas.microsoft.com/office/drawing/2014/main" val="1023310025"/>
                    </a:ext>
                  </a:extLst>
                </a:gridCol>
                <a:gridCol w="926199">
                  <a:extLst>
                    <a:ext uri="{9D8B030D-6E8A-4147-A177-3AD203B41FA5}">
                      <a16:colId xmlns:a16="http://schemas.microsoft.com/office/drawing/2014/main" val="4194045471"/>
                    </a:ext>
                  </a:extLst>
                </a:gridCol>
              </a:tblGrid>
              <a:tr h="6670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Number of 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rows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Number of 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Number of 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characters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Number of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different letters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Encode time unoptimized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[ms]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Decode time unoptimized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[ms]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Encode time optimized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[ms]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Decode time optimized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[ms]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Initial size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[KB]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Encoded size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[KB]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Reduction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 size </a:t>
                      </a:r>
                      <a:b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[%]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67060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10.2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7.784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23.686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590338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9.809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3.833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51674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40000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235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139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40.4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30.585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24.294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610571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435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272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40.4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30.585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24.294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110949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90000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1159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674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90.6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68.315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24.597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40141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90000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2134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1368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90.6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68.315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24.597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669848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250000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8894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5144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25.1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188.965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24.715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48440"/>
                  </a:ext>
                </a:extLst>
              </a:tr>
              <a:tr h="3561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250000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16473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10363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25.1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188.965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24.715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361468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640000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53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58898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33755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641.6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482.594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24.782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031298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640000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109863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</a:rPr>
                        <a:t>57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68549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641.6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482.594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3" marR="2423" marT="2423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24.782</a:t>
                      </a: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28733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4EFC7-4CA1-711F-5D0A-E00C7B20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571" y="6172199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5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7037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5BF96A-74D6-E62A-2356-4CF4A3F7CD25}"/>
              </a:ext>
            </a:extLst>
          </p:cNvPr>
          <p:cNvSpPr txBox="1"/>
          <p:nvPr/>
        </p:nvSpPr>
        <p:spPr>
          <a:xfrm>
            <a:off x="0" y="-7938"/>
            <a:ext cx="906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Encoding results</a:t>
            </a:r>
            <a:r>
              <a:rPr lang="en-US" sz="2000" b="1" dirty="0"/>
              <a:t>: </a:t>
            </a:r>
            <a:r>
              <a:rPr lang="en-US" sz="2000" b="1" dirty="0">
                <a:solidFill>
                  <a:schemeClr val="accent6"/>
                </a:solidFill>
              </a:rPr>
              <a:t>No optimizations –o </a:t>
            </a:r>
            <a:r>
              <a:rPr lang="en-US" sz="2000" b="1" dirty="0"/>
              <a:t>VS </a:t>
            </a:r>
            <a:r>
              <a:rPr lang="en-US" sz="2000" b="1" dirty="0">
                <a:solidFill>
                  <a:srgbClr val="00B050"/>
                </a:solidFill>
              </a:rPr>
              <a:t>-O3 + OpenMP</a:t>
            </a:r>
            <a:r>
              <a:rPr lang="en-US" sz="2000" b="1" dirty="0"/>
              <a:t> (statistical view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45609-7EDB-E49D-2912-D69A585B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1" y="1847045"/>
            <a:ext cx="5423306" cy="3448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DF3F4C-3EFB-0498-5335-A7761902E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48" y="1847045"/>
            <a:ext cx="5423305" cy="34609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D5E2CE-7A86-A6AE-7074-039D1FB9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755" y="6196013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6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60150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5BF96A-74D6-E62A-2356-4CF4A3F7CD25}"/>
              </a:ext>
            </a:extLst>
          </p:cNvPr>
          <p:cNvSpPr txBox="1"/>
          <p:nvPr/>
        </p:nvSpPr>
        <p:spPr>
          <a:xfrm>
            <a:off x="0" y="-3713"/>
            <a:ext cx="9158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Decoding results</a:t>
            </a:r>
            <a:r>
              <a:rPr lang="en-US" sz="2000" b="1" dirty="0"/>
              <a:t>: </a:t>
            </a:r>
            <a:r>
              <a:rPr lang="en-US" sz="2000" b="1" dirty="0">
                <a:solidFill>
                  <a:schemeClr val="accent6"/>
                </a:solidFill>
              </a:rPr>
              <a:t>No optimizations –o </a:t>
            </a:r>
            <a:r>
              <a:rPr lang="en-US" sz="2000" b="1" dirty="0"/>
              <a:t>VS </a:t>
            </a:r>
            <a:r>
              <a:rPr lang="en-US" sz="2000" b="1" dirty="0">
                <a:solidFill>
                  <a:srgbClr val="00B050"/>
                </a:solidFill>
              </a:rPr>
              <a:t>-O3 + OpenMP</a:t>
            </a:r>
            <a:r>
              <a:rPr lang="en-US" sz="2000" b="1" dirty="0"/>
              <a:t> (statistical 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E4079-A89C-471E-BA10-CE17A8EC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0" y="1835667"/>
            <a:ext cx="5609089" cy="336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DFC0C0-B3AE-390D-40FF-D0799F36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498" y="1835667"/>
            <a:ext cx="5559075" cy="33676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BE6E8-0230-0A04-F8C4-F842975F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571" y="6173413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7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04377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5BF96A-74D6-E62A-2356-4CF4A3F7CD25}"/>
              </a:ext>
            </a:extLst>
          </p:cNvPr>
          <p:cNvSpPr txBox="1"/>
          <p:nvPr/>
        </p:nvSpPr>
        <p:spPr>
          <a:xfrm>
            <a:off x="0" y="102706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Software development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88C9D1-4EBA-46BC-B10F-48454EAB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571" y="6168859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1800" smtClean="0">
                <a:solidFill>
                  <a:schemeClr val="tx1"/>
                </a:solidFill>
              </a:rPr>
              <a:t>8</a:t>
            </a:fld>
            <a:r>
              <a:rPr lang="en-US" sz="1800" dirty="0">
                <a:solidFill>
                  <a:schemeClr val="tx1"/>
                </a:solidFill>
              </a:rPr>
              <a:t>/11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2BDCE8-28E4-0CE7-AF0D-BF32677EB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013" y="291548"/>
            <a:ext cx="2037987" cy="8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">
            <a:extLst>
              <a:ext uri="{FF2B5EF4-FFF2-40B4-BE49-F238E27FC236}">
                <a16:creationId xmlns:a16="http://schemas.microsoft.com/office/drawing/2014/main" id="{7BFA0C41-E7A6-48E7-ADC5-7AF4ED10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33" y="34590"/>
            <a:ext cx="2403147" cy="1351770"/>
          </a:xfrm>
          <a:prstGeom prst="rect">
            <a:avLst/>
          </a:prstGeom>
        </p:spPr>
      </p:pic>
      <p:pic>
        <p:nvPicPr>
          <p:cNvPr id="2054" name="Picture 6" descr="Makefile Logo v2 by Scott Doxey on Dribbble">
            <a:extLst>
              <a:ext uri="{FF2B5EF4-FFF2-40B4-BE49-F238E27FC236}">
                <a16:creationId xmlns:a16="http://schemas.microsoft.com/office/drawing/2014/main" id="{E064CD6F-F8DC-47DF-464D-3C5A4C3E2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9" t="13242" r="18610" b="12316"/>
          <a:stretch/>
        </p:blipFill>
        <p:spPr bwMode="auto">
          <a:xfrm>
            <a:off x="6423690" y="102706"/>
            <a:ext cx="1349343" cy="116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4E40E-126A-94A3-06A4-A1573D97A0A5}"/>
              </a:ext>
            </a:extLst>
          </p:cNvPr>
          <p:cNvSpPr txBox="1"/>
          <p:nvPr/>
        </p:nvSpPr>
        <p:spPr>
          <a:xfrm>
            <a:off x="1505640" y="1594462"/>
            <a:ext cx="918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Repository: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https://github.com/RazvaNGLS/Run_Length_Encoding_Decoding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1B2B79-E8B8-885A-F83D-A9A1D0512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120" y="2087643"/>
            <a:ext cx="7751759" cy="45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7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5BF96A-74D6-E62A-2356-4CF4A3F7CD25}"/>
              </a:ext>
            </a:extLst>
          </p:cNvPr>
          <p:cNvSpPr txBox="1"/>
          <p:nvPr/>
        </p:nvSpPr>
        <p:spPr>
          <a:xfrm>
            <a:off x="63500" y="102706"/>
            <a:ext cx="605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Conclusion (comparison with existing methods)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EE57B-4B30-58CC-46D1-A43AC803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6571" y="6172199"/>
            <a:ext cx="1142245" cy="669925"/>
          </a:xfrm>
        </p:spPr>
        <p:txBody>
          <a:bodyPr/>
          <a:lstStyle/>
          <a:p>
            <a:fld id="{1FDB6FDD-2C30-435F-8B25-A6535C584E0A}" type="slidenum">
              <a:rPr lang="en-US" sz="2000" smtClean="0">
                <a:solidFill>
                  <a:schemeClr val="tx1"/>
                </a:solidFill>
              </a:rPr>
              <a:t>9</a:t>
            </a:fld>
            <a:r>
              <a:rPr lang="en-US" sz="2000" dirty="0">
                <a:solidFill>
                  <a:schemeClr val="tx1"/>
                </a:solidFill>
              </a:rPr>
              <a:t>/11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64E80-812A-D6F1-F0CB-375B4F329E51}"/>
              </a:ext>
            </a:extLst>
          </p:cNvPr>
          <p:cNvSpPr txBox="1"/>
          <p:nvPr/>
        </p:nvSpPr>
        <p:spPr>
          <a:xfrm>
            <a:off x="217455" y="1164186"/>
            <a:ext cx="117570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existing methods to implement a Run-Length encoding are using either a string of a small number of elements or a Python implementation of an image that only use two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implements a function that replaces the image with a matrix of characters, each character representing a color.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case there is only one occurrence of a character, other developers prefer to encode the target character, assigning it with 1 (“ab” -&gt; “a1b1”).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avoided this type of convention, to reduce the size of the encoded file.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methods don't include a decoding function.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methods don’t have a clear visualization of the time execution and memory.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decoding function need optimizations to reduce the execution time under seconds range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encoding function has a data compression rate of ~ 24%</a:t>
            </a:r>
          </a:p>
        </p:txBody>
      </p:sp>
    </p:spTree>
    <p:extLst>
      <p:ext uri="{BB962C8B-B14F-4D97-AF65-F5344CB8AC3E}">
        <p14:creationId xmlns:p14="http://schemas.microsoft.com/office/powerpoint/2010/main" val="18736861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9551</TotalTime>
  <Words>952</Words>
  <Application>Microsoft Office PowerPoint</Application>
  <PresentationFormat>Widescreen</PresentationFormat>
  <Paragraphs>222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Lucida Grande</vt:lpstr>
      <vt:lpstr>Wingdings 3</vt:lpstr>
      <vt:lpstr>Slice</vt:lpstr>
      <vt:lpstr>Run-length Encoding and decoding performance Analysis on big data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length Encoding and decoding performance evaluation on big data files</dc:title>
  <dc:creator>Negulescu Razvan (IFRO DCBUC ATV PS PD CVSV)</dc:creator>
  <cp:lastModifiedBy>Negulescu Razvan (IFRO DCBUC ATV PS PD CVSV)</cp:lastModifiedBy>
  <cp:revision>38</cp:revision>
  <dcterms:created xsi:type="dcterms:W3CDTF">2022-08-27T10:45:51Z</dcterms:created>
  <dcterms:modified xsi:type="dcterms:W3CDTF">2022-09-04T19:26:09Z</dcterms:modified>
</cp:coreProperties>
</file>